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7" r:id="rId2"/>
    <p:sldId id="258" r:id="rId3"/>
    <p:sldId id="260" r:id="rId4"/>
    <p:sldId id="259" r:id="rId5"/>
    <p:sldId id="263" r:id="rId6"/>
    <p:sldId id="262" r:id="rId7"/>
    <p:sldId id="261" r:id="rId8"/>
  </p:sldIdLst>
  <p:sldSz cx="9144000" cy="5143500" type="screen16x9"/>
  <p:notesSz cx="6858000" cy="9144000"/>
  <p:embeddedFontLst>
    <p:embeddedFont>
      <p:font typeface="Verdana" panose="020B0604030504040204" pitchFamily="34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orient="horz" pos="3117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146">
          <p15:clr>
            <a:srgbClr val="A4A3A4"/>
          </p15:clr>
        </p15:guide>
        <p15:guide id="5" orient="horz" pos="826">
          <p15:clr>
            <a:srgbClr val="A4A3A4"/>
          </p15:clr>
        </p15:guide>
        <p15:guide id="6" orient="horz" pos="917">
          <p15:clr>
            <a:srgbClr val="A4A3A4"/>
          </p15:clr>
        </p15:guide>
        <p15:guide id="7" orient="horz" pos="3003">
          <p15:clr>
            <a:srgbClr val="A4A3A4"/>
          </p15:clr>
        </p15:guide>
        <p15:guide id="8" pos="2880">
          <p15:clr>
            <a:srgbClr val="A4A3A4"/>
          </p15:clr>
        </p15:guide>
        <p15:guide id="9" pos="113">
          <p15:clr>
            <a:srgbClr val="A4A3A4"/>
          </p15:clr>
        </p15:guide>
        <p15:guide id="10" pos="5647">
          <p15:clr>
            <a:srgbClr val="A4A3A4"/>
          </p15:clr>
        </p15:guide>
        <p15:guide id="11" pos="5148">
          <p15:clr>
            <a:srgbClr val="A4A3A4"/>
          </p15:clr>
        </p15:guide>
        <p15:guide id="12" pos="5035">
          <p15:clr>
            <a:srgbClr val="A4A3A4"/>
          </p15:clr>
        </p15:guide>
        <p15:guide id="13" pos="226">
          <p15:clr>
            <a:srgbClr val="A4A3A4"/>
          </p15:clr>
        </p15:guide>
        <p15:guide id="14" pos="5534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A1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87" d="100"/>
          <a:sy n="87" d="100"/>
        </p:scale>
        <p:origin x="-664" y="-76"/>
      </p:cViewPr>
      <p:guideLst>
        <p:guide orient="horz" pos="1620"/>
        <p:guide orient="horz" pos="3117"/>
        <p:guide orient="horz" pos="350"/>
        <p:guide orient="horz" pos="146"/>
        <p:guide orient="horz" pos="826"/>
        <p:guide orient="horz" pos="917"/>
        <p:guide orient="horz" pos="3003"/>
        <p:guide pos="2880"/>
        <p:guide pos="113"/>
        <p:guide pos="5647"/>
        <p:guide pos="5148"/>
        <p:guide pos="5035"/>
        <p:guide pos="226"/>
        <p:guide pos="553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85B4C-A22D-49B9-92F2-B11E9429726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10902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2A805-C6E2-411F-9012-48835965073A}" type="datetimeFigureOut">
              <a:rPr lang="de-DE" smtClean="0"/>
              <a:pPr/>
              <a:t>10.10.2014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EFEC1-7EDD-4199-82B3-194936FA763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7218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4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5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6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7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8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x_01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028" name="Object 2"/>
          <p:cNvGraphicFramePr>
            <a:graphicFrameLocks noChangeAspect="1"/>
          </p:cNvGraphicFramePr>
          <p:nvPr/>
        </p:nvGraphicFramePr>
        <p:xfrm>
          <a:off x="5815482" y="179388"/>
          <a:ext cx="2412000" cy="1380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3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482" y="179388"/>
                        <a:ext cx="2412000" cy="13803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1267" name="Object 7"/>
          <p:cNvGraphicFramePr>
            <a:graphicFrameLocks noChangeAspect="1"/>
          </p:cNvGraphicFramePr>
          <p:nvPr/>
        </p:nvGraphicFramePr>
        <p:xfrm>
          <a:off x="7412038" y="195263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13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38" y="195263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79511" y="231775"/>
            <a:ext cx="7813551" cy="10795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13675" cy="3312000"/>
          </a:xfrm>
        </p:spPr>
        <p:txBody>
          <a:bodyPr wrap="square"/>
          <a:lstStyle>
            <a:lvl1pPr marL="0" indent="0">
              <a:lnSpc>
                <a:spcPts val="1800"/>
              </a:lnSpc>
              <a:spcAft>
                <a:spcPts val="650"/>
              </a:spcAft>
              <a:buSzPct val="25000"/>
              <a:tabLst/>
              <a:defRPr sz="1600"/>
            </a:lvl1pPr>
            <a:lvl2pPr marL="358775" indent="-358775">
              <a:lnSpc>
                <a:spcPts val="1800"/>
              </a:lnSpc>
              <a:spcAft>
                <a:spcPts val="600"/>
              </a:spcAft>
              <a:defRPr sz="1600"/>
            </a:lvl2pPr>
            <a:lvl3pPr marL="719138" indent="-360363">
              <a:lnSpc>
                <a:spcPts val="1800"/>
              </a:lnSpc>
              <a:spcAft>
                <a:spcPts val="600"/>
              </a:spcAft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7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0CCD226-8E96-416C-9D9A-F4DCBD267300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38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39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C8A787C3-04D9-4C52-B222-805353B623A1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79512" y="231775"/>
            <a:ext cx="7813551" cy="10795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8" y="1455263"/>
            <a:ext cx="3816548" cy="3312000"/>
          </a:xfrm>
        </p:spPr>
        <p:txBody>
          <a:bodyPr wrap="square"/>
          <a:lstStyle>
            <a:lvl1pPr>
              <a:buSzPct val="25000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Inhaltsplatzhalter 3"/>
          <p:cNvSpPr>
            <a:spLocks noGrp="1"/>
          </p:cNvSpPr>
          <p:nvPr>
            <p:ph sz="quarter" idx="11"/>
          </p:nvPr>
        </p:nvSpPr>
        <p:spPr>
          <a:xfrm>
            <a:off x="4176712" y="1455738"/>
            <a:ext cx="3816349" cy="3311525"/>
          </a:xfrm>
        </p:spPr>
        <p:txBody>
          <a:bodyPr/>
          <a:lstStyle>
            <a:lvl1pPr>
              <a:buSzPct val="25000"/>
              <a:buFont typeface="Verdana" pitchFamily="34" charset="0"/>
              <a:buChar char=" 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34F573A-864D-48B5-BD32-F335EA5F6291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A2DD98F-E37A-4B02-BBAC-4F05BB13415E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1_120ppi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2053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8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 descr="ex_02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3723878"/>
            <a:ext cx="8604000" cy="104338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3077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2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410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in_01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28" name="Object 7"/>
          <p:cNvGraphicFramePr>
            <a:graphicFrameLocks noChangeAspect="1"/>
          </p:cNvGraphicFramePr>
          <p:nvPr/>
        </p:nvGraphicFramePr>
        <p:xfrm>
          <a:off x="7412014" y="194738"/>
          <a:ext cx="1573188" cy="900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7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14" y="194738"/>
                        <a:ext cx="1573188" cy="9007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 descr="in_01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7172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1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in_02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48"/>
          <a:stretch>
            <a:fillRect/>
          </a:stretch>
        </p:blipFill>
        <p:spPr>
          <a:xfrm>
            <a:off x="360887" y="1311275"/>
            <a:ext cx="8603726" cy="3455988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9220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7"/>
            <a:ext cx="8208912" cy="863365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In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in_02_120ppi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51"/>
          <a:stretch>
            <a:fillRect/>
          </a:stretch>
        </p:blipFill>
        <p:spPr>
          <a:xfrm>
            <a:off x="360613" y="1312006"/>
            <a:ext cx="8604000" cy="3455988"/>
          </a:xfrm>
          <a:prstGeom prst="rect">
            <a:avLst/>
          </a:prstGeom>
        </p:spPr>
      </p:pic>
      <p:graphicFrame>
        <p:nvGraphicFramePr>
          <p:cNvPr id="8196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2819"/>
            <a:ext cx="8208912" cy="86444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Ex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922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5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387" y="1455738"/>
            <a:ext cx="7813675" cy="3311524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Aufzählung</a:t>
            </a:r>
          </a:p>
          <a:p>
            <a:pPr lvl="2"/>
            <a:r>
              <a:rPr lang="de-DE" dirty="0" smtClean="0"/>
              <a:t>Unterpunkt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79511" y="231775"/>
            <a:ext cx="7813551" cy="10800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/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pic>
        <p:nvPicPr>
          <p:cNvPr id="6" name="Picture 2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22"/>
          <a:stretch>
            <a:fillRect/>
          </a:stretch>
        </p:blipFill>
        <p:spPr bwMode="auto">
          <a:xfrm>
            <a:off x="8158110" y="161105"/>
            <a:ext cx="828092" cy="4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EEBFC7F-B361-4A5E-B7FE-1A3E8D94CFF4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50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51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7" r:id="rId8"/>
    <p:sldLayoutId id="2147483669" r:id="rId9"/>
    <p:sldLayoutId id="2147483676" r:id="rId10"/>
    <p:sldLayoutId id="2147483679" r:id="rId11"/>
    <p:sldLayoutId id="2147483671" r:id="rId12"/>
    <p:sldLayoutId id="2147483678" r:id="rId1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2000" b="0" kern="1200" baseline="0">
          <a:solidFill>
            <a:srgbClr val="DD610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1800"/>
        </a:lnSpc>
        <a:spcBef>
          <a:spcPts val="0"/>
        </a:spcBef>
        <a:spcAft>
          <a:spcPts val="650"/>
        </a:spcAft>
        <a:buClr>
          <a:schemeClr val="bg1"/>
        </a:buClr>
        <a:buSzPct val="25000"/>
        <a:buFont typeface="Verdana" pitchFamily="34" charset="0"/>
        <a:buChar char=" 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358775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■"/>
        <a:defRPr sz="160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19138" indent="-360363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Verdana" pitchFamily="34" charset="0"/>
        <a:buChar char="□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SearchEngineRetrEvil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Tim </a:t>
            </a:r>
            <a:r>
              <a:rPr lang="de-DE" dirty="0" err="1" smtClean="0"/>
              <a:t>Sporleder</a:t>
            </a:r>
            <a:r>
              <a:rPr lang="de-DE" dirty="0" smtClean="0"/>
              <a:t>, Manuel </a:t>
            </a:r>
            <a:r>
              <a:rPr lang="de-DE" dirty="0" err="1" smtClean="0"/>
              <a:t>Zedel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/>
              <a:t>Search Engine Implementation Seminar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General </a:t>
            </a:r>
            <a:r>
              <a:rPr lang="de-DE" dirty="0" err="1" smtClean="0"/>
              <a:t>facts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implementation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/>
            <a:r>
              <a:rPr lang="en-US" dirty="0" smtClean="0"/>
              <a:t>Indexing time: ~ 2.5h</a:t>
            </a:r>
          </a:p>
          <a:p>
            <a:pPr marL="285750" indent="-285750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Using </a:t>
            </a:r>
            <a:r>
              <a:rPr lang="en-US" dirty="0" err="1" smtClean="0"/>
              <a:t>Lucene</a:t>
            </a:r>
            <a:r>
              <a:rPr lang="en-US" dirty="0" smtClean="0"/>
              <a:t> </a:t>
            </a:r>
            <a:r>
              <a:rPr lang="en-US" dirty="0"/>
              <a:t>for pre-processing </a:t>
            </a:r>
            <a:endParaRPr lang="en-US" dirty="0" smtClean="0"/>
          </a:p>
          <a:p>
            <a:pPr marL="644525" lvl="1" indent="-285750"/>
            <a:r>
              <a:rPr lang="en-US" dirty="0" smtClean="0"/>
              <a:t>lower case, tokenizing</a:t>
            </a:r>
            <a:r>
              <a:rPr lang="en-US" dirty="0"/>
              <a:t>, </a:t>
            </a:r>
            <a:r>
              <a:rPr lang="en-US" dirty="0" smtClean="0"/>
              <a:t>stemming</a:t>
            </a:r>
          </a:p>
          <a:p>
            <a:pPr marL="1004888" lvl="2" indent="-285750"/>
            <a:r>
              <a:rPr lang="en-US" dirty="0" smtClean="0"/>
              <a:t>+ </a:t>
            </a:r>
            <a:r>
              <a:rPr lang="en-US" dirty="0" err="1"/>
              <a:t>stopword</a:t>
            </a:r>
            <a:r>
              <a:rPr lang="en-US" dirty="0"/>
              <a:t> removal using </a:t>
            </a:r>
            <a:r>
              <a:rPr lang="en-US" dirty="0" smtClean="0"/>
              <a:t>custom </a:t>
            </a:r>
            <a:r>
              <a:rPr lang="en-US" dirty="0" smtClean="0"/>
              <a:t>list</a:t>
            </a:r>
            <a:endParaRPr lang="en-US" dirty="0"/>
          </a:p>
          <a:p>
            <a:pPr marL="285750" indent="-285750"/>
            <a:r>
              <a:rPr lang="en-US" dirty="0"/>
              <a:t>SAX Parser for parsing</a:t>
            </a:r>
          </a:p>
          <a:p>
            <a:pPr marL="285750" indent="-285750"/>
            <a:r>
              <a:rPr lang="en-US" dirty="0" smtClean="0"/>
              <a:t>Everything </a:t>
            </a:r>
            <a:r>
              <a:rPr lang="en-US" dirty="0" smtClean="0"/>
              <a:t>else is Java 6</a:t>
            </a:r>
          </a:p>
          <a:p>
            <a:pPr marL="285750" indent="-285750"/>
            <a:r>
              <a:rPr lang="en-US" dirty="0" smtClean="0"/>
              <a:t>Redirection </a:t>
            </a:r>
            <a:r>
              <a:rPr lang="en-US" dirty="0"/>
              <a:t>pages are not </a:t>
            </a:r>
            <a:r>
              <a:rPr lang="en-US" dirty="0" smtClean="0"/>
              <a:t>indexed</a:t>
            </a:r>
          </a:p>
          <a:p>
            <a:pPr marL="285750" indent="-285750"/>
            <a:r>
              <a:rPr lang="de-DE" dirty="0" smtClean="0"/>
              <a:t>Supports link </a:t>
            </a:r>
            <a:r>
              <a:rPr lang="de-DE" dirty="0" err="1" smtClean="0"/>
              <a:t>queries</a:t>
            </a:r>
            <a:r>
              <a:rPr lang="de-DE" dirty="0" smtClean="0"/>
              <a:t>, </a:t>
            </a:r>
            <a:r>
              <a:rPr lang="de-DE" dirty="0" err="1" smtClean="0"/>
              <a:t>boolean</a:t>
            </a:r>
            <a:r>
              <a:rPr lang="de-DE" dirty="0" smtClean="0"/>
              <a:t> </a:t>
            </a:r>
            <a:r>
              <a:rPr lang="de-DE" dirty="0" err="1" smtClean="0"/>
              <a:t>queries</a:t>
            </a:r>
            <a:r>
              <a:rPr lang="de-DE" dirty="0" smtClean="0"/>
              <a:t>, </a:t>
            </a:r>
            <a:r>
              <a:rPr lang="de-DE" dirty="0" err="1" smtClean="0"/>
              <a:t>keyword</a:t>
            </a:r>
            <a:r>
              <a:rPr lang="de-DE" dirty="0" smtClean="0"/>
              <a:t> </a:t>
            </a:r>
            <a:r>
              <a:rPr lang="de-DE" dirty="0" err="1" smtClean="0"/>
              <a:t>queries</a:t>
            </a:r>
            <a:r>
              <a:rPr lang="en-US" dirty="0" smtClean="0"/>
              <a:t>, BM25, Pseudo relevance feedback, ..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2E5154-7CD8-48CC-BECC-CBAE234FD236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673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</a:t>
            </a:r>
            <a:r>
              <a:rPr lang="de-DE" dirty="0" err="1" smtClean="0"/>
              <a:t>details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3097213" cy="3312000"/>
          </a:xfrm>
        </p:spPr>
        <p:txBody>
          <a:bodyPr/>
          <a:lstStyle/>
          <a:p>
            <a:pPr>
              <a:buNone/>
            </a:pPr>
            <a:r>
              <a:rPr lang="de-DE" dirty="0" smtClean="0"/>
              <a:t>Linkindex do</a:t>
            </a:r>
            <a:r>
              <a:rPr lang="en-US" dirty="0" err="1" smtClean="0"/>
              <a:t>esn’t</a:t>
            </a:r>
            <a:r>
              <a:rPr lang="en-US" dirty="0" smtClean="0"/>
              <a:t> use a </a:t>
            </a:r>
            <a:r>
              <a:rPr lang="en-US" dirty="0" err="1" smtClean="0"/>
              <a:t>seeklist</a:t>
            </a:r>
            <a:endParaRPr lang="en-US" dirty="0" smtClean="0"/>
          </a:p>
          <a:p>
            <a:pPr marL="644525" lvl="1" indent="-285750"/>
            <a:r>
              <a:rPr lang="en-US" dirty="0" smtClean="0"/>
              <a:t>Binary search on the text file</a:t>
            </a:r>
          </a:p>
          <a:p>
            <a:pPr marL="644525" lvl="1" indent="-285750"/>
            <a:r>
              <a:rPr lang="en-US" dirty="0" smtClean="0"/>
              <a:t>Frees up space in memory</a:t>
            </a:r>
          </a:p>
          <a:p>
            <a:pPr marL="644525" lvl="1" indent="-285750"/>
            <a:r>
              <a:rPr lang="en-US" dirty="0" smtClean="0"/>
              <a:t>Just </a:t>
            </a:r>
            <a:r>
              <a:rPr lang="en-US" dirty="0"/>
              <a:t>used for </a:t>
            </a:r>
            <a:r>
              <a:rPr lang="en-US" dirty="0" err="1"/>
              <a:t>linkto</a:t>
            </a:r>
            <a:r>
              <a:rPr lang="en-US" dirty="0"/>
              <a:t> queries, since those are rarer and easy to </a:t>
            </a:r>
            <a:r>
              <a:rPr lang="en-US" dirty="0" smtClean="0"/>
              <a:t>answer</a:t>
            </a:r>
            <a:endParaRPr lang="de-DE" dirty="0"/>
          </a:p>
          <a:p>
            <a:pPr lvl="1" indent="0">
              <a:buNone/>
            </a:pPr>
            <a:endParaRPr lang="en-US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2E5154-7CD8-48CC-BECC-CBAE234FD236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3</a:t>
            </a:fld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3810000" y="742950"/>
            <a:ext cx="4648200" cy="39857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term.equals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</a:p>
          <a:p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raSeekListFile.close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readOffset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//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recalculate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endParaRPr lang="de-DE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term.compareTo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&lt; 0) {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rightOffset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-= (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leftOffset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/ 2;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0) {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smtClean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raSeekListFile.getFilePointer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leftOffset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+= (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rightOffset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/ 2;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&gt; 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raSeekListFile.length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- 1)) {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9423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</a:t>
            </a:r>
            <a:r>
              <a:rPr lang="de-DE" dirty="0" err="1" smtClean="0"/>
              <a:t>details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/>
            <a:r>
              <a:rPr lang="de-DE" dirty="0" smtClean="0"/>
              <a:t>The </a:t>
            </a:r>
            <a:r>
              <a:rPr lang="de-DE" dirty="0" err="1" smtClean="0"/>
              <a:t>seeklist</a:t>
            </a:r>
            <a:r>
              <a:rPr lang="de-DE" dirty="0" smtClean="0"/>
              <a:t> </a:t>
            </a:r>
            <a:r>
              <a:rPr lang="de-DE" dirty="0" err="1" smtClean="0"/>
              <a:t>caused</a:t>
            </a:r>
            <a:r>
              <a:rPr lang="de-DE" dirty="0" smtClean="0"/>
              <a:t> </a:t>
            </a:r>
            <a:r>
              <a:rPr lang="de-DE" dirty="0" err="1" smtClean="0"/>
              <a:t>strange</a:t>
            </a:r>
            <a:r>
              <a:rPr lang="de-DE" dirty="0" smtClean="0"/>
              <a:t> </a:t>
            </a:r>
            <a:r>
              <a:rPr lang="de-DE" dirty="0" err="1" smtClean="0"/>
              <a:t>memory</a:t>
            </a:r>
            <a:r>
              <a:rPr lang="de-DE" dirty="0" smtClean="0"/>
              <a:t> </a:t>
            </a:r>
            <a:r>
              <a:rPr lang="de-DE" dirty="0" err="1" smtClean="0"/>
              <a:t>problems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was </a:t>
            </a:r>
            <a:r>
              <a:rPr lang="de-DE" dirty="0" err="1" smtClean="0"/>
              <a:t>parsed</a:t>
            </a:r>
            <a:endParaRPr lang="de-DE" dirty="0" smtClean="0"/>
          </a:p>
          <a:p>
            <a:pPr marL="644525" lvl="1" indent="-285750"/>
            <a:r>
              <a:rPr lang="en-US" dirty="0" smtClean="0"/>
              <a:t>E.g</a:t>
            </a:r>
            <a:r>
              <a:rPr lang="en-US" dirty="0" smtClean="0"/>
              <a:t>.:</a:t>
            </a:r>
            <a:endParaRPr lang="en-US" dirty="0"/>
          </a:p>
          <a:p>
            <a:pPr lvl="1" indent="0">
              <a:buNone/>
            </a:pPr>
            <a:endParaRPr lang="de-DE" dirty="0"/>
          </a:p>
          <a:p>
            <a:pPr lvl="1" indent="0">
              <a:buNone/>
            </a:pPr>
            <a:endParaRPr lang="de-DE" dirty="0" smtClean="0"/>
          </a:p>
          <a:p>
            <a:pPr lvl="1" indent="0">
              <a:buNone/>
            </a:pPr>
            <a:endParaRPr lang="de-DE" dirty="0"/>
          </a:p>
          <a:p>
            <a:pPr lvl="1" indent="0">
              <a:buNone/>
            </a:pPr>
            <a:endParaRPr lang="de-DE" dirty="0" smtClean="0"/>
          </a:p>
          <a:p>
            <a:pPr lvl="1" indent="0">
              <a:buNone/>
            </a:pPr>
            <a:endParaRPr lang="en-US" dirty="0" smtClean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F05E7FB-7F12-47F6-B83B-C69C757D9922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4</a:t>
            </a:fld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1371600" y="1962150"/>
            <a:ext cx="7315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225 </a:t>
            </a:r>
            <a: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MB </a:t>
            </a:r>
            <a:r>
              <a:rPr lang="de-DE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free</a:t>
            </a:r>
            <a: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total: 1630 MB</a:t>
            </a:r>
            <a:b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thread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java.lang.OutOfMemoryError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		Java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Space</a:t>
            </a:r>
            <a:b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java.util.Arrays.copyOfRange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(Arrays.java:3658)</a:t>
            </a:r>
            <a:b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.&lt;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&gt;(String.java:201)</a:t>
            </a:r>
            <a:b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java.lang.StringBuilder.toString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(StringBuilder.java:407)</a:t>
            </a:r>
            <a:b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de.hpi.krestel.mySearchEngine.IndexHandler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.</a:t>
            </a:r>
            <a:r>
              <a:rPr lang="de-DE" sz="14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loadIndex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(IndexHandler.java:934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25294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</a:t>
            </a:r>
            <a:r>
              <a:rPr lang="de-DE" dirty="0" err="1" smtClean="0"/>
              <a:t>details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3478213" cy="3312000"/>
          </a:xfrm>
        </p:spPr>
        <p:txBody>
          <a:bodyPr/>
          <a:lstStyle/>
          <a:p>
            <a:pPr lvl="1" indent="0">
              <a:buNone/>
            </a:pPr>
            <a:r>
              <a:rPr lang="en-US" dirty="0" smtClean="0"/>
              <a:t>Instead the </a:t>
            </a:r>
            <a:r>
              <a:rPr lang="en-US" dirty="0" err="1" smtClean="0"/>
              <a:t>seeklist</a:t>
            </a:r>
            <a:r>
              <a:rPr lang="en-US" dirty="0" smtClean="0"/>
              <a:t> now also is searched via binary search</a:t>
            </a:r>
          </a:p>
          <a:p>
            <a:pPr marL="644525" lvl="1" indent="-285750"/>
            <a:r>
              <a:rPr lang="en-US" dirty="0" smtClean="0"/>
              <a:t>Prefix queries requires additional steps:</a:t>
            </a:r>
          </a:p>
          <a:p>
            <a:pPr marL="1004888" lvl="2" indent="-285750"/>
            <a:r>
              <a:rPr lang="en-US" dirty="0" smtClean="0"/>
              <a:t>Upon first found entry of a prefix -&gt; go back to previous entries and show all</a:t>
            </a:r>
            <a:endParaRPr lang="en-US" dirty="0" smtClean="0"/>
          </a:p>
          <a:p>
            <a:pPr lvl="1" indent="0">
              <a:buNone/>
            </a:pPr>
            <a:endParaRPr lang="en-US" dirty="0"/>
          </a:p>
          <a:p>
            <a:pPr lvl="1" indent="0">
              <a:buNone/>
            </a:pPr>
            <a:endParaRPr lang="de-DE" dirty="0"/>
          </a:p>
          <a:p>
            <a:pPr lvl="1" indent="0">
              <a:buNone/>
            </a:pPr>
            <a:endParaRPr lang="de-DE" dirty="0" smtClean="0"/>
          </a:p>
          <a:p>
            <a:pPr lvl="1" indent="0">
              <a:buNone/>
            </a:pPr>
            <a:endParaRPr lang="de-DE" dirty="0"/>
          </a:p>
          <a:p>
            <a:pPr lvl="1" indent="0">
              <a:buNone/>
            </a:pPr>
            <a:endParaRPr lang="de-DE" dirty="0" smtClean="0"/>
          </a:p>
          <a:p>
            <a:pPr lvl="1" indent="0">
              <a:buNone/>
            </a:pPr>
            <a:endParaRPr lang="en-US" dirty="0" smtClean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F05E7FB-7F12-47F6-B83B-C69C757D9922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5</a:t>
            </a:fld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3810000" y="1509921"/>
            <a:ext cx="4648200" cy="212365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keep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reading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terms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which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prefix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DE" sz="1100" b="1" dirty="0" smtClean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next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endParaRPr lang="de-DE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raSeekListFile.readLine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parts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line.toString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().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split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("\t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");</a:t>
            </a:r>
          </a:p>
          <a:p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parts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[0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correct</a:t>
            </a:r>
            <a:endParaRPr lang="de-DE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b="1" dirty="0" err="1" smtClean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readTerm.startsWith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prefix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terms.add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 smtClean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readTerm.startsWith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prefix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6117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</a:t>
            </a:r>
            <a:r>
              <a:rPr lang="de-DE" dirty="0" err="1" smtClean="0"/>
              <a:t>details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21613" cy="3312000"/>
          </a:xfrm>
        </p:spPr>
        <p:txBody>
          <a:bodyPr/>
          <a:lstStyle/>
          <a:p>
            <a:pPr>
              <a:buNone/>
            </a:pPr>
            <a:r>
              <a:rPr lang="de-DE" dirty="0" smtClean="0"/>
              <a:t>Terms in </a:t>
            </a:r>
            <a:r>
              <a:rPr lang="de-DE" dirty="0" err="1" smtClean="0"/>
              <a:t>the</a:t>
            </a:r>
            <a:r>
              <a:rPr lang="de-DE" dirty="0" smtClean="0"/>
              <a:t> partial </a:t>
            </a:r>
            <a:r>
              <a:rPr lang="de-DE" dirty="0" err="1" smtClean="0"/>
              <a:t>indexes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Base64 </a:t>
            </a:r>
            <a:r>
              <a:rPr lang="de-DE" dirty="0" err="1" smtClean="0"/>
              <a:t>encoded</a:t>
            </a:r>
            <a:endParaRPr lang="de-DE" dirty="0"/>
          </a:p>
          <a:p>
            <a:pPr marL="644525" lvl="1" indent="-285750"/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include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terms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2E5154-7CD8-48CC-BECC-CBAE234FD236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42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r>
              <a:rPr lang="de-DE" dirty="0"/>
              <a:t>?</a:t>
            </a:r>
            <a:r>
              <a:rPr lang="de-DE" dirty="0" smtClean="0"/>
              <a:t>!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F05E7FB-7F12-47F6-B83B-C69C757D9922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7</a:t>
            </a:fld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748" y="730155"/>
            <a:ext cx="5918504" cy="368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63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pi_ppt_master_16_9">
  <a:themeElements>
    <a:clrScheme name="HPI">
      <a:dk1>
        <a:sysClr val="windowText" lastClr="000000"/>
      </a:dk1>
      <a:lt1>
        <a:sysClr val="window" lastClr="FFFFFF"/>
      </a:lt1>
      <a:dk2>
        <a:srgbClr val="5A6065"/>
      </a:dk2>
      <a:lt2>
        <a:srgbClr val="868D91"/>
      </a:lt2>
      <a:accent1>
        <a:srgbClr val="B1063A"/>
      </a:accent1>
      <a:accent2>
        <a:srgbClr val="DD6108"/>
      </a:accent2>
      <a:accent3>
        <a:srgbClr val="F6A800"/>
      </a:accent3>
      <a:accent4>
        <a:srgbClr val="007A9E"/>
      </a:accent4>
      <a:accent5>
        <a:srgbClr val="5A6065"/>
      </a:accent5>
      <a:accent6>
        <a:srgbClr val="868D91"/>
      </a:accent6>
      <a:hlink>
        <a:srgbClr val="007A9E"/>
      </a:hlink>
      <a:folHlink>
        <a:srgbClr val="C0C4C8"/>
      </a:folHlink>
    </a:clrScheme>
    <a:fontScheme name="Ganymed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D610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hpi_ppt_master_16_9</Template>
  <TotalTime>0</TotalTime>
  <Words>329</Words>
  <Application>Microsoft Office PowerPoint</Application>
  <PresentationFormat>Bildschirmpräsentation (16:9)</PresentationFormat>
  <Paragraphs>87</Paragraphs>
  <Slides>7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3" baseType="lpstr">
      <vt:lpstr>Arial</vt:lpstr>
      <vt:lpstr>Verdana</vt:lpstr>
      <vt:lpstr>Calibri</vt:lpstr>
      <vt:lpstr>Courier New</vt:lpstr>
      <vt:lpstr>hpi_ppt_master_16_9</vt:lpstr>
      <vt:lpstr>Image</vt:lpstr>
      <vt:lpstr>SearchEngineRetrEvil Tim Sporleder, Manuel Zedel Search Engine Implementation Seminar</vt:lpstr>
      <vt:lpstr>General facts about our implementation</vt:lpstr>
      <vt:lpstr>Implementation details</vt:lpstr>
      <vt:lpstr>Implementation details</vt:lpstr>
      <vt:lpstr>Implementation details</vt:lpstr>
      <vt:lpstr>Implementation details</vt:lpstr>
      <vt:lpstr>Questions?!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2014-07-17T11:14:24Z</dcterms:created>
  <dcterms:modified xsi:type="dcterms:W3CDTF">2014-10-10T10:28:14Z</dcterms:modified>
</cp:coreProperties>
</file>

<file path=docProps/thumbnail.jpeg>
</file>